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2" r:id="rId1"/>
  </p:sldMasterIdLst>
  <p:notesMasterIdLst>
    <p:notesMasterId r:id="rId14"/>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90"/>
  </p:normalViewPr>
  <p:slideViewPr>
    <p:cSldViewPr snapToGrid="0">
      <p:cViewPr varScale="1">
        <p:scale>
          <a:sx n="99" d="100"/>
          <a:sy n="99" d="100"/>
        </p:scale>
        <p:origin x="432"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9CBCD2-739C-410F-821B-53F75BA46124}" type="datetimeFigureOut">
              <a:rPr lang="en-US" smtClean="0"/>
              <a:t>10/7/19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7A7B6E-953D-4FC5-901D-35C6B0878A6B}" type="slidenum">
              <a:rPr lang="en-US" smtClean="0"/>
              <a:t>‹#›</a:t>
            </a:fld>
            <a:endParaRPr lang="en-US"/>
          </a:p>
        </p:txBody>
      </p:sp>
    </p:spTree>
    <p:extLst>
      <p:ext uri="{BB962C8B-B14F-4D97-AF65-F5344CB8AC3E}">
        <p14:creationId xmlns:p14="http://schemas.microsoft.com/office/powerpoint/2010/main" val="170487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different personal strengths that lead to effective leadership. some of the personal strengths that are associated with effective leadership are includer and humility.</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2</a:t>
            </a:fld>
            <a:endParaRPr lang="en-US"/>
          </a:p>
        </p:txBody>
      </p:sp>
    </p:spTree>
    <p:extLst>
      <p:ext uri="{BB962C8B-B14F-4D97-AF65-F5344CB8AC3E}">
        <p14:creationId xmlns:p14="http://schemas.microsoft.com/office/powerpoint/2010/main" val="2164620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Creativity helps leaders</a:t>
            </a:r>
            <a:r>
              <a:rPr lang="en-US" baseline="0" dirty="0"/>
              <a:t> to come up with new ideas that are used to solve business problems. Another leadership strength is that of having a higher mental activity. Mental activity enables leaders to think over a business problem and thus come up with solutions. It is from the different solution options that the leaders choose the best.</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3</a:t>
            </a:fld>
            <a:endParaRPr lang="en-US"/>
          </a:p>
        </p:txBody>
      </p:sp>
    </p:spTree>
    <p:extLst>
      <p:ext uri="{BB962C8B-B14F-4D97-AF65-F5344CB8AC3E}">
        <p14:creationId xmlns:p14="http://schemas.microsoft.com/office/powerpoint/2010/main" val="39066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a:t>
            </a:r>
            <a:r>
              <a:rPr lang="en-US" baseline="0" dirty="0"/>
              <a:t> and I have only two of my major leadership attributes. One of the leadership trait that is common between two of us is that of including other people in the problem solving process. Also, we share a leadership trait of creativity. We are creative in such a way that we normally come up with new ideas of solving the problems that might arise in a business set up. </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4</a:t>
            </a:fld>
            <a:endParaRPr lang="en-US"/>
          </a:p>
        </p:txBody>
      </p:sp>
    </p:spTree>
    <p:extLst>
      <p:ext uri="{BB962C8B-B14F-4D97-AF65-F5344CB8AC3E}">
        <p14:creationId xmlns:p14="http://schemas.microsoft.com/office/powerpoint/2010/main" val="3018739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and I do differ on the way we come</a:t>
            </a:r>
            <a:r>
              <a:rPr lang="en-US" baseline="0" dirty="0"/>
              <a:t> up with goals. He likes coming up with goals that have to follow a certain a systematic way, while as for me I might at times jump to the next step whenever I get a good chance.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5</a:t>
            </a:fld>
            <a:endParaRPr lang="en-US"/>
          </a:p>
        </p:txBody>
      </p:sp>
    </p:spTree>
    <p:extLst>
      <p:ext uri="{BB962C8B-B14F-4D97-AF65-F5344CB8AC3E}">
        <p14:creationId xmlns:p14="http://schemas.microsoft.com/office/powerpoint/2010/main" val="2560407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that whenever I involve</a:t>
            </a:r>
            <a:r>
              <a:rPr lang="en-US" baseline="0" dirty="0"/>
              <a:t> different people in a solution seeking process there will always be a solution. The different people come with  their different expertise that in solving business issues. Through the diverse expertise I get the chance to learn more and to advance my leadership skills.</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6</a:t>
            </a:fld>
            <a:endParaRPr lang="en-US"/>
          </a:p>
        </p:txBody>
      </p:sp>
    </p:spTree>
    <p:extLst>
      <p:ext uri="{BB962C8B-B14F-4D97-AF65-F5344CB8AC3E}">
        <p14:creationId xmlns:p14="http://schemas.microsoft.com/office/powerpoint/2010/main" val="2287874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has been performing well for the last five decades in</a:t>
            </a:r>
            <a:r>
              <a:rPr lang="en-US" baseline="0" dirty="0"/>
              <a:t> terms of leadership. he has helped the company to excel and overcome much of the market challenges. He has been applying his planning skills to help the organization navigate through the ever changing-market. technology is dynamic in nature and thus for one to be competitive in the market has to be innovative.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7</a:t>
            </a:fld>
            <a:endParaRPr lang="en-US"/>
          </a:p>
        </p:txBody>
      </p:sp>
    </p:spTree>
    <p:extLst>
      <p:ext uri="{BB962C8B-B14F-4D97-AF65-F5344CB8AC3E}">
        <p14:creationId xmlns:p14="http://schemas.microsoft.com/office/powerpoint/2010/main" val="410169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ensures he has the set of employees</a:t>
            </a:r>
            <a:r>
              <a:rPr lang="en-US" baseline="0" dirty="0"/>
              <a:t> who will help advance the organization towards realization of its goals. Also, Gates seeks advice from other people which enables him in solving problems that might be facing him in his job.</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8</a:t>
            </a:fld>
            <a:endParaRPr lang="en-US"/>
          </a:p>
        </p:txBody>
      </p:sp>
    </p:spTree>
    <p:extLst>
      <p:ext uri="{BB962C8B-B14F-4D97-AF65-F5344CB8AC3E}">
        <p14:creationId xmlns:p14="http://schemas.microsoft.com/office/powerpoint/2010/main" val="184055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is concerned about the community and thus he channels back some of the organization’s proceeds</a:t>
            </a:r>
            <a:r>
              <a:rPr lang="en-US" baseline="0" dirty="0"/>
              <a:t> to the society. He is caring and likes making other people successful.</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9</a:t>
            </a:fld>
            <a:endParaRPr lang="en-US"/>
          </a:p>
        </p:txBody>
      </p:sp>
    </p:spTree>
    <p:extLst>
      <p:ext uri="{BB962C8B-B14F-4D97-AF65-F5344CB8AC3E}">
        <p14:creationId xmlns:p14="http://schemas.microsoft.com/office/powerpoint/2010/main" val="185968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Workers</a:t>
            </a:r>
            <a:r>
              <a:rPr lang="en-US" baseline="0" dirty="0"/>
              <a:t> should be given an opportunity to get involved in the communication process so that they can get a chance to contribute in the problem solving process. Also, through the involving of the employees in the decision making process gives them a chance to improve.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10</a:t>
            </a:fld>
            <a:endParaRPr lang="en-US"/>
          </a:p>
        </p:txBody>
      </p:sp>
    </p:spTree>
    <p:extLst>
      <p:ext uri="{BB962C8B-B14F-4D97-AF65-F5344CB8AC3E}">
        <p14:creationId xmlns:p14="http://schemas.microsoft.com/office/powerpoint/2010/main" val="2616700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the proper and effective communication channels, the</a:t>
            </a:r>
            <a:r>
              <a:rPr lang="en-US" baseline="0" dirty="0"/>
              <a:t> organization realizes its goals. Employees are given a better chance of exploiting on the potential. </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11</a:t>
            </a:fld>
            <a:endParaRPr lang="en-US"/>
          </a:p>
        </p:txBody>
      </p:sp>
    </p:spTree>
    <p:extLst>
      <p:ext uri="{BB962C8B-B14F-4D97-AF65-F5344CB8AC3E}">
        <p14:creationId xmlns:p14="http://schemas.microsoft.com/office/powerpoint/2010/main" val="3234257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712039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15634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866850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7E0A67-0F10-463A-B901-BC6B9D7ED872}" type="datetimeFigureOut">
              <a:rPr lang="en-US" smtClean="0"/>
              <a:t>10/7/19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53844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7E0A67-0F10-463A-B901-BC6B9D7ED872}" type="datetimeFigureOut">
              <a:rPr lang="en-US" smtClean="0"/>
              <a:t>10/7/19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05577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798681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686670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19383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E0A67-0F10-463A-B901-BC6B9D7ED872}" type="datetimeFigureOut">
              <a:rPr lang="en-US" smtClean="0"/>
              <a:t>10/7/19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69715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E0A67-0F10-463A-B901-BC6B9D7ED872}" type="datetimeFigureOut">
              <a:rPr lang="en-US" smtClean="0"/>
              <a:t>10/7/19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96269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995457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17424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37086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433284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4215437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294392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10/7/19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57315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7E0A67-0F10-463A-B901-BC6B9D7ED872}" type="datetimeFigureOut">
              <a:rPr lang="en-US" smtClean="0"/>
              <a:t>10/7/19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2FE471B-B5D9-4FF5-B1C7-DD51651A08C8}" type="slidenum">
              <a:rPr lang="en-US" smtClean="0"/>
              <a:t>‹#›</a:t>
            </a:fld>
            <a:endParaRPr lang="en-US"/>
          </a:p>
        </p:txBody>
      </p:sp>
    </p:spTree>
    <p:extLst>
      <p:ext uri="{BB962C8B-B14F-4D97-AF65-F5344CB8AC3E}">
        <p14:creationId xmlns:p14="http://schemas.microsoft.com/office/powerpoint/2010/main" val="1587095104"/>
      </p:ext>
    </p:extLst>
  </p:cSld>
  <p:clrMap bg1="dk1" tx1="lt1" bg2="dk2" tx2="lt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 id="2147484244" r:id="rId12"/>
    <p:sldLayoutId id="2147484245" r:id="rId13"/>
    <p:sldLayoutId id="2147484246" r:id="rId14"/>
    <p:sldLayoutId id="2147484247" r:id="rId15"/>
    <p:sldLayoutId id="2147484248" r:id="rId16"/>
    <p:sldLayoutId id="21474842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LEADERSHIP AND MANAGEMENT</a:t>
            </a:r>
          </a:p>
        </p:txBody>
      </p:sp>
      <p:sp>
        <p:nvSpPr>
          <p:cNvPr id="3" name="TextBox 2"/>
          <p:cNvSpPr txBox="1"/>
          <p:nvPr/>
        </p:nvSpPr>
        <p:spPr>
          <a:xfrm>
            <a:off x="1265129" y="5862181"/>
            <a:ext cx="1939955" cy="369332"/>
          </a:xfrm>
          <a:prstGeom prst="rect">
            <a:avLst/>
          </a:prstGeom>
          <a:noFill/>
        </p:spPr>
        <p:txBody>
          <a:bodyPr wrap="none" rtlCol="0">
            <a:spAutoFit/>
          </a:bodyPr>
          <a:lstStyle/>
          <a:p>
            <a:r>
              <a:rPr lang="en-US"/>
              <a:t>Tatiana Rengifo</a:t>
            </a:r>
          </a:p>
        </p:txBody>
      </p:sp>
    </p:spTree>
    <p:extLst>
      <p:ext uri="{BB962C8B-B14F-4D97-AF65-F5344CB8AC3E}">
        <p14:creationId xmlns:p14="http://schemas.microsoft.com/office/powerpoint/2010/main" val="345137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Assessment </a:t>
            </a:r>
          </a:p>
        </p:txBody>
      </p:sp>
      <p:sp>
        <p:nvSpPr>
          <p:cNvPr id="3" name="Content Placeholder 2"/>
          <p:cNvSpPr>
            <a:spLocks noGrp="1"/>
          </p:cNvSpPr>
          <p:nvPr>
            <p:ph idx="1"/>
          </p:nvPr>
        </p:nvSpPr>
        <p:spPr>
          <a:xfrm>
            <a:off x="838200" y="1825625"/>
            <a:ext cx="5111663" cy="4351338"/>
          </a:xfrm>
        </p:spPr>
        <p:txBody>
          <a:bodyPr/>
          <a:lstStyle/>
          <a:p>
            <a:r>
              <a:rPr lang="en-US" dirty="0"/>
              <a:t>After going through self-assessment process I found out that I possessed the followed strengths;</a:t>
            </a:r>
          </a:p>
          <a:p>
            <a:pPr marL="571500" indent="-571500">
              <a:buFont typeface="+mj-lt"/>
              <a:buAutoNum type="romanUcPeriod"/>
            </a:pPr>
            <a:r>
              <a:rPr lang="en-US" dirty="0"/>
              <a:t>Includer; I accept other people to contribute towards an assignment.</a:t>
            </a:r>
          </a:p>
          <a:p>
            <a:pPr marL="571500" indent="-571500">
              <a:buFont typeface="+mj-lt"/>
              <a:buAutoNum type="romanUcPeriod"/>
            </a:pPr>
            <a:r>
              <a:rPr lang="en-US" dirty="0"/>
              <a:t>Humility; I let the results of my work speak for themselves.</a:t>
            </a:r>
          </a:p>
          <a:p>
            <a:pPr marL="571500" indent="-571500">
              <a:buFont typeface="+mj-lt"/>
              <a:buAutoNum type="romanUcPeriod"/>
            </a:pPr>
            <a:endParaRPr lang="en-US" dirty="0"/>
          </a:p>
        </p:txBody>
      </p:sp>
      <p:pic>
        <p:nvPicPr>
          <p:cNvPr id="4" name="Picture 3"/>
          <p:cNvPicPr>
            <a:picLocks noChangeAspect="1"/>
          </p:cNvPicPr>
          <p:nvPr/>
        </p:nvPicPr>
        <p:blipFill>
          <a:blip r:embed="rId3"/>
          <a:stretch>
            <a:fillRect/>
          </a:stretch>
        </p:blipFill>
        <p:spPr>
          <a:xfrm>
            <a:off x="5949862" y="1825625"/>
            <a:ext cx="4797469" cy="3998978"/>
          </a:xfrm>
          <a:prstGeom prst="rect">
            <a:avLst/>
          </a:prstGeom>
        </p:spPr>
      </p:pic>
    </p:spTree>
    <p:extLst>
      <p:ext uri="{BB962C8B-B14F-4D97-AF65-F5344CB8AC3E}">
        <p14:creationId xmlns:p14="http://schemas.microsoft.com/office/powerpoint/2010/main" val="89777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5337313" cy="4351338"/>
          </a:xfrm>
        </p:spPr>
        <p:txBody>
          <a:bodyPr>
            <a:normAutofit/>
          </a:bodyPr>
          <a:lstStyle/>
          <a:p>
            <a:pPr marL="0" indent="0">
              <a:buNone/>
            </a:pPr>
            <a:r>
              <a:rPr lang="en-US" dirty="0"/>
              <a:t>iii. Creativity; creativity refers to the ability of coming up with new ideas that assists in solving problems.</a:t>
            </a:r>
          </a:p>
          <a:p>
            <a:pPr marL="0" indent="0">
              <a:buNone/>
            </a:pPr>
            <a:r>
              <a:rPr lang="en-US" dirty="0"/>
              <a:t>Creativity helps in solving the impossible in the business.</a:t>
            </a:r>
          </a:p>
          <a:p>
            <a:pPr marL="0" indent="0">
              <a:buNone/>
            </a:pPr>
            <a:r>
              <a:rPr lang="en-US" dirty="0"/>
              <a:t>iv. Mental activity; is the ability of the brain of a person to think concerning a certain idea. </a:t>
            </a:r>
          </a:p>
          <a:p>
            <a:pPr marL="0" indent="0">
              <a:buNone/>
            </a:pPr>
            <a:r>
              <a:rPr lang="en-US" dirty="0"/>
              <a:t>Effective leaders have a higher mental activity which enables them to come up with solutions.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5513" y="1825625"/>
            <a:ext cx="4837044" cy="4124601"/>
          </a:xfrm>
          <a:prstGeom prst="rect">
            <a:avLst/>
          </a:prstGeom>
        </p:spPr>
      </p:pic>
    </p:spTree>
    <p:extLst>
      <p:ext uri="{BB962C8B-B14F-4D97-AF65-F5344CB8AC3E}">
        <p14:creationId xmlns:p14="http://schemas.microsoft.com/office/powerpoint/2010/main" val="1201575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Compare and Contrast</a:t>
            </a:r>
          </a:p>
        </p:txBody>
      </p:sp>
      <p:sp>
        <p:nvSpPr>
          <p:cNvPr id="3" name="Content Placeholder 2"/>
          <p:cNvSpPr>
            <a:spLocks noGrp="1"/>
          </p:cNvSpPr>
          <p:nvPr>
            <p:ph idx="1"/>
          </p:nvPr>
        </p:nvSpPr>
        <p:spPr>
          <a:xfrm>
            <a:off x="838200" y="1825625"/>
            <a:ext cx="4780722" cy="4351338"/>
          </a:xfrm>
        </p:spPr>
        <p:txBody>
          <a:bodyPr>
            <a:normAutofit/>
          </a:bodyPr>
          <a:lstStyle/>
          <a:p>
            <a:r>
              <a:rPr lang="en-US" dirty="0"/>
              <a:t>Bill Gates and I share very little in terms of leadership attributes. </a:t>
            </a:r>
          </a:p>
          <a:p>
            <a:r>
              <a:rPr lang="en-US" dirty="0"/>
              <a:t>One of the common leadership attribute between Bill gate and I is that of creativity. </a:t>
            </a:r>
          </a:p>
          <a:p>
            <a:r>
              <a:rPr lang="en-US" dirty="0"/>
              <a:t>The other leadership trait that is common between Bill Gates and I is that of being an includer.</a:t>
            </a:r>
          </a:p>
          <a:p>
            <a:r>
              <a:rPr lang="en-US" dirty="0"/>
              <a:t>An includer likes to involve his or her juniors in the process of solving business problems.   </a:t>
            </a:r>
          </a:p>
        </p:txBody>
      </p:sp>
      <p:pic>
        <p:nvPicPr>
          <p:cNvPr id="4" name="Picture 3"/>
          <p:cNvPicPr>
            <a:picLocks noChangeAspect="1"/>
          </p:cNvPicPr>
          <p:nvPr/>
        </p:nvPicPr>
        <p:blipFill>
          <a:blip r:embed="rId3"/>
          <a:stretch>
            <a:fillRect/>
          </a:stretch>
        </p:blipFill>
        <p:spPr>
          <a:xfrm>
            <a:off x="5618921" y="1825624"/>
            <a:ext cx="5420139" cy="4351339"/>
          </a:xfrm>
          <a:prstGeom prst="rect">
            <a:avLst/>
          </a:prstGeom>
        </p:spPr>
      </p:pic>
    </p:spTree>
    <p:extLst>
      <p:ext uri="{BB962C8B-B14F-4D97-AF65-F5344CB8AC3E}">
        <p14:creationId xmlns:p14="http://schemas.microsoft.com/office/powerpoint/2010/main" val="251955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5390322" cy="4351338"/>
          </a:xfrm>
        </p:spPr>
        <p:txBody>
          <a:bodyPr>
            <a:normAutofit/>
          </a:bodyPr>
          <a:lstStyle/>
          <a:p>
            <a:r>
              <a:rPr lang="en-US" dirty="0"/>
              <a:t>Bill gates likes taking on a practical approach in coming with goals while I do like being creative in such a way that, I just like coming up with new ideas to solve business issues. </a:t>
            </a:r>
          </a:p>
          <a:p>
            <a:r>
              <a:rPr lang="en-US" dirty="0"/>
              <a:t>He does not create a vision that cannot be meet (Gates&amp; Lowe, 1998 ). </a:t>
            </a:r>
          </a:p>
          <a:p>
            <a:r>
              <a:rPr lang="en-US" dirty="0"/>
              <a:t>Instead he creates a vision that is achievable.</a:t>
            </a:r>
          </a:p>
        </p:txBody>
      </p:sp>
      <p:pic>
        <p:nvPicPr>
          <p:cNvPr id="4" name="Picture 3"/>
          <p:cNvPicPr>
            <a:picLocks noChangeAspect="1"/>
          </p:cNvPicPr>
          <p:nvPr/>
        </p:nvPicPr>
        <p:blipFill>
          <a:blip r:embed="rId3"/>
          <a:stretch>
            <a:fillRect/>
          </a:stretch>
        </p:blipFill>
        <p:spPr>
          <a:xfrm>
            <a:off x="6228522" y="1825625"/>
            <a:ext cx="4731026" cy="4257123"/>
          </a:xfrm>
          <a:prstGeom prst="rect">
            <a:avLst/>
          </a:prstGeom>
        </p:spPr>
      </p:pic>
    </p:spTree>
    <p:extLst>
      <p:ext uri="{BB962C8B-B14F-4D97-AF65-F5344CB8AC3E}">
        <p14:creationId xmlns:p14="http://schemas.microsoft.com/office/powerpoint/2010/main" val="3391586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5827643" cy="4351338"/>
          </a:xfrm>
        </p:spPr>
        <p:txBody>
          <a:bodyPr/>
          <a:lstStyle/>
          <a:p>
            <a:r>
              <a:rPr lang="en-US" dirty="0"/>
              <a:t>Bill gates believes that through reading he gets to learn new things. however, I like involving other people so that I can learn from them.</a:t>
            </a:r>
          </a:p>
          <a:p>
            <a:r>
              <a:rPr lang="en-US" dirty="0"/>
              <a:t>It is through reading that Gates gets the chance to explore of new things and hence advance his knowledge (Clifton, 2014).</a:t>
            </a:r>
          </a:p>
          <a:p>
            <a:r>
              <a:rPr lang="en-US" dirty="0"/>
              <a:t> Bill gates reads many books within a year.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5842" y="1825625"/>
            <a:ext cx="4687957" cy="3395732"/>
          </a:xfrm>
          <a:prstGeom prst="rect">
            <a:avLst/>
          </a:prstGeom>
        </p:spPr>
      </p:pic>
    </p:spTree>
    <p:extLst>
      <p:ext uri="{BB962C8B-B14F-4D97-AF65-F5344CB8AC3E}">
        <p14:creationId xmlns:p14="http://schemas.microsoft.com/office/powerpoint/2010/main" val="2456813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Track and Growth</a:t>
            </a:r>
          </a:p>
        </p:txBody>
      </p:sp>
      <p:sp>
        <p:nvSpPr>
          <p:cNvPr id="3" name="Content Placeholder 2"/>
          <p:cNvSpPr>
            <a:spLocks noGrp="1"/>
          </p:cNvSpPr>
          <p:nvPr>
            <p:ph idx="1"/>
          </p:nvPr>
        </p:nvSpPr>
        <p:spPr>
          <a:xfrm>
            <a:off x="838199" y="1825625"/>
            <a:ext cx="5774635" cy="4351338"/>
          </a:xfrm>
        </p:spPr>
        <p:txBody>
          <a:bodyPr>
            <a:normAutofit/>
          </a:bodyPr>
          <a:lstStyle/>
          <a:p>
            <a:r>
              <a:rPr lang="en-US" dirty="0"/>
              <a:t>Bill Gates became a great manager in the past five decades. </a:t>
            </a:r>
          </a:p>
          <a:p>
            <a:r>
              <a:rPr lang="en-US" dirty="0"/>
              <a:t>He is know for planning, directing, controlling, staffing for the company and organizational skills (Demuth, 2013). </a:t>
            </a:r>
          </a:p>
          <a:p>
            <a:r>
              <a:rPr lang="en-US" dirty="0"/>
              <a:t>Through the above listed expertise, bill Gates was able to propel the organization to great heights of success.</a:t>
            </a:r>
          </a:p>
          <a:p>
            <a:r>
              <a:rPr lang="en-US" dirty="0"/>
              <a:t>Bill Gates has been able to apply his planning skills to help the company meet the changing market demand (Thornberry, 2001).</a:t>
            </a:r>
          </a:p>
        </p:txBody>
      </p:sp>
      <p:pic>
        <p:nvPicPr>
          <p:cNvPr id="4" name="Picture 3"/>
          <p:cNvPicPr>
            <a:picLocks noChangeAspect="1"/>
          </p:cNvPicPr>
          <p:nvPr/>
        </p:nvPicPr>
        <p:blipFill>
          <a:blip r:embed="rId3"/>
          <a:stretch>
            <a:fillRect/>
          </a:stretch>
        </p:blipFill>
        <p:spPr>
          <a:xfrm>
            <a:off x="6612834" y="1825625"/>
            <a:ext cx="3949149" cy="3289714"/>
          </a:xfrm>
          <a:prstGeom prst="rect">
            <a:avLst/>
          </a:prstGeom>
        </p:spPr>
      </p:pic>
    </p:spTree>
    <p:extLst>
      <p:ext uri="{BB962C8B-B14F-4D97-AF65-F5344CB8AC3E}">
        <p14:creationId xmlns:p14="http://schemas.microsoft.com/office/powerpoint/2010/main" val="322594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6291470" cy="4351338"/>
          </a:xfrm>
        </p:spPr>
        <p:txBody>
          <a:bodyPr>
            <a:normAutofit/>
          </a:bodyPr>
          <a:lstStyle/>
          <a:p>
            <a:r>
              <a:rPr lang="en-US" dirty="0"/>
              <a:t>Through his staffing skills, Bill Gates has been able to have an excellent team that is made up of qualified  workers who have led the organization to excellence. </a:t>
            </a:r>
          </a:p>
          <a:p>
            <a:r>
              <a:rPr lang="en-US" dirty="0"/>
              <a:t>Bill gates strives to learn on daily basis, specifically on communication and public speaking skills (</a:t>
            </a:r>
            <a:r>
              <a:rPr lang="en-US" dirty="0" err="1"/>
              <a:t>Benko</a:t>
            </a:r>
            <a:r>
              <a:rPr lang="en-US" dirty="0"/>
              <a:t> &amp; Weisberg, 2007).</a:t>
            </a:r>
          </a:p>
          <a:p>
            <a:r>
              <a:rPr lang="en-US" dirty="0"/>
              <a:t>Gates seeks advice from other individuals and is also known for his vision that allows the organization to be innovative and thus competitive within the market.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669" y="1825625"/>
            <a:ext cx="3763617" cy="3965575"/>
          </a:xfrm>
          <a:prstGeom prst="rect">
            <a:avLst/>
          </a:prstGeom>
        </p:spPr>
      </p:pic>
    </p:spTree>
    <p:extLst>
      <p:ext uri="{BB962C8B-B14F-4D97-AF65-F5344CB8AC3E}">
        <p14:creationId xmlns:p14="http://schemas.microsoft.com/office/powerpoint/2010/main" val="3587194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6940826" cy="4351338"/>
          </a:xfrm>
        </p:spPr>
        <p:txBody>
          <a:bodyPr/>
          <a:lstStyle/>
          <a:p>
            <a:r>
              <a:rPr lang="en-US" dirty="0"/>
              <a:t>Bill Gates is caring and gives back to the society.</a:t>
            </a:r>
          </a:p>
          <a:p>
            <a:r>
              <a:rPr lang="en-US" dirty="0"/>
              <a:t>Whatever his company makes, Gates ensures that a certain percentage goes back to the society and also to the employees.</a:t>
            </a:r>
          </a:p>
          <a:p>
            <a:r>
              <a:rPr lang="en-US" dirty="0"/>
              <a:t>He is concerned about other people and tirelessly works to ensure that they grow.</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026" y="1690688"/>
            <a:ext cx="3220278" cy="3729451"/>
          </a:xfrm>
          <a:prstGeom prst="rect">
            <a:avLst/>
          </a:prstGeom>
        </p:spPr>
      </p:pic>
    </p:spTree>
    <p:extLst>
      <p:ext uri="{BB962C8B-B14F-4D97-AF65-F5344CB8AC3E}">
        <p14:creationId xmlns:p14="http://schemas.microsoft.com/office/powerpoint/2010/main" val="134029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805" y="400834"/>
            <a:ext cx="8460029" cy="951978"/>
          </a:xfrm>
        </p:spPr>
        <p:txBody>
          <a:bodyPr>
            <a:noAutofit/>
          </a:bodyPr>
          <a:lstStyle/>
          <a:p>
            <a:r>
              <a:rPr lang="en-US" sz="3200" dirty="0"/>
              <a:t>Leadership Skills to Improve Organizational Structure, Operations, and Communications</a:t>
            </a:r>
          </a:p>
        </p:txBody>
      </p:sp>
      <p:sp>
        <p:nvSpPr>
          <p:cNvPr id="3" name="Content Placeholder 2"/>
          <p:cNvSpPr>
            <a:spLocks noGrp="1"/>
          </p:cNvSpPr>
          <p:nvPr>
            <p:ph idx="1"/>
          </p:nvPr>
        </p:nvSpPr>
        <p:spPr>
          <a:xfrm>
            <a:off x="838200" y="1825625"/>
            <a:ext cx="6450496" cy="4351338"/>
          </a:xfrm>
        </p:spPr>
        <p:txBody>
          <a:bodyPr>
            <a:normAutofit/>
          </a:bodyPr>
          <a:lstStyle/>
          <a:p>
            <a:r>
              <a:rPr lang="en-US" dirty="0"/>
              <a:t>Bill Gates gives his employees an opportunity to grow.</a:t>
            </a:r>
          </a:p>
          <a:p>
            <a:r>
              <a:rPr lang="en-US" dirty="0"/>
              <a:t>A great leader creates a positive organizational culture which gives the workers a chance to explore on their full potential.</a:t>
            </a:r>
          </a:p>
          <a:p>
            <a:r>
              <a:rPr lang="en-US" dirty="0"/>
              <a:t>He creates an effective organizational structure that enables the communication protocols that enable the employees to be involved in all stages.</a:t>
            </a:r>
          </a:p>
          <a:p>
            <a:r>
              <a:rPr lang="en-US" dirty="0"/>
              <a:t>It is through involving all employees in the production process that they get the chance to contribute towards the success of the process.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696" y="1948070"/>
            <a:ext cx="4065104" cy="2531165"/>
          </a:xfrm>
          <a:prstGeom prst="rect">
            <a:avLst/>
          </a:prstGeom>
        </p:spPr>
      </p:pic>
    </p:spTree>
    <p:extLst>
      <p:ext uri="{BB962C8B-B14F-4D97-AF65-F5344CB8AC3E}">
        <p14:creationId xmlns:p14="http://schemas.microsoft.com/office/powerpoint/2010/main" val="440991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a:xfrm>
            <a:off x="838200" y="1825625"/>
            <a:ext cx="5734878" cy="4351338"/>
          </a:xfrm>
        </p:spPr>
        <p:txBody>
          <a:bodyPr>
            <a:normAutofit fontScale="92500"/>
          </a:bodyPr>
          <a:lstStyle/>
          <a:p>
            <a:r>
              <a:rPr lang="en-US" dirty="0"/>
              <a:t>It is through the different transparent communication channels that the workers are given a chance to contribute in the organization's activities.</a:t>
            </a:r>
          </a:p>
          <a:p>
            <a:r>
              <a:rPr lang="en-US" dirty="0"/>
              <a:t>The workers are given a chance to contribute their views concerning improvement of policies, procedures and processes.</a:t>
            </a:r>
          </a:p>
          <a:p>
            <a:r>
              <a:rPr lang="en-US" dirty="0"/>
              <a:t>Bill Gates is said to be a strategist who takes on the role of ensuring that the operational side of the organization is effective </a:t>
            </a:r>
          </a:p>
          <a:p>
            <a:r>
              <a:rPr lang="en-US" dirty="0"/>
              <a:t>He also motivates the workers towards ensuring realization of the company’s goals.</a:t>
            </a:r>
          </a:p>
        </p:txBody>
      </p:sp>
    </p:spTree>
    <p:extLst>
      <p:ext uri="{BB962C8B-B14F-4D97-AF65-F5344CB8AC3E}">
        <p14:creationId xmlns:p14="http://schemas.microsoft.com/office/powerpoint/2010/main" val="3570022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normAutofit lnSpcReduction="10000"/>
          </a:bodyPr>
          <a:lstStyle/>
          <a:p>
            <a:r>
              <a:rPr lang="en-US" dirty="0" err="1"/>
              <a:t>Benko</a:t>
            </a:r>
            <a:r>
              <a:rPr lang="en-US" dirty="0"/>
              <a:t>, C., &amp; Weisberg, A. C. (2007). </a:t>
            </a:r>
            <a:r>
              <a:rPr lang="en-US" i="1" dirty="0"/>
              <a:t>Mass career customization: Aligning the workplace with today's nontraditional workforce</a:t>
            </a:r>
            <a:r>
              <a:rPr lang="en-US" dirty="0"/>
              <a:t>. </a:t>
            </a:r>
          </a:p>
          <a:p>
            <a:r>
              <a:rPr lang="en-US" dirty="0"/>
              <a:t>Clifton, J. (2014). </a:t>
            </a:r>
            <a:r>
              <a:rPr lang="en-US" i="1" dirty="0"/>
              <a:t>Entrepreneurial </a:t>
            </a:r>
            <a:r>
              <a:rPr lang="en-US" i="1" dirty="0" err="1"/>
              <a:t>strengthsfinder</a:t>
            </a:r>
            <a:r>
              <a:rPr lang="en-US" i="1" dirty="0"/>
              <a:t>: Finding and engaging the world's most talented business</a:t>
            </a:r>
            <a:r>
              <a:rPr lang="en-US" dirty="0"/>
              <a:t>. Place of publication not identified: Gallup Press.</a:t>
            </a:r>
          </a:p>
          <a:p>
            <a:r>
              <a:rPr lang="en-US" dirty="0"/>
              <a:t>Demuth, P. B., Hammond, T., Harrison, N., &amp; </a:t>
            </a:r>
            <a:r>
              <a:rPr lang="en-US" dirty="0" err="1"/>
              <a:t>OverDrive</a:t>
            </a:r>
            <a:r>
              <a:rPr lang="en-US" dirty="0"/>
              <a:t>, Inc. (2013). </a:t>
            </a:r>
            <a:r>
              <a:rPr lang="en-US" i="1" dirty="0"/>
              <a:t>Who Is Bill Gates?</a:t>
            </a:r>
            <a:r>
              <a:rPr lang="en-US" dirty="0"/>
              <a:t>. Place of publication not identified: Penguin Young Readers Group. </a:t>
            </a:r>
          </a:p>
          <a:p>
            <a:r>
              <a:rPr lang="en-US" dirty="0"/>
              <a:t>Gates, B., &amp; Lowe, J. (1998). </a:t>
            </a:r>
            <a:r>
              <a:rPr lang="en-US" i="1" dirty="0"/>
              <a:t>Bill Gates speaks: Insight from the world's greatest entrepreneur</a:t>
            </a:r>
            <a:r>
              <a:rPr lang="en-US" dirty="0"/>
              <a:t>. New York: John Wiley. </a:t>
            </a:r>
          </a:p>
          <a:p>
            <a:r>
              <a:rPr lang="en-US" dirty="0"/>
              <a:t>Thornberry, N. (2001). Corporate entrepreneurship:: antidote or oxymoron?. </a:t>
            </a:r>
            <a:r>
              <a:rPr lang="en-US" i="1" dirty="0"/>
              <a:t>European Management Journal</a:t>
            </a:r>
            <a:r>
              <a:rPr lang="en-US" dirty="0"/>
              <a:t>, </a:t>
            </a:r>
            <a:r>
              <a:rPr lang="en-US" i="1" dirty="0"/>
              <a:t>19</a:t>
            </a:r>
            <a:r>
              <a:rPr lang="en-US" dirty="0"/>
              <a:t>(5), 526-533.</a:t>
            </a:r>
          </a:p>
        </p:txBody>
      </p:sp>
    </p:spTree>
    <p:extLst>
      <p:ext uri="{BB962C8B-B14F-4D97-AF65-F5344CB8AC3E}">
        <p14:creationId xmlns:p14="http://schemas.microsoft.com/office/powerpoint/2010/main" val="29019746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340</TotalTime>
  <Words>1332</Words>
  <Application>Microsoft Macintosh PowerPoint</Application>
  <PresentationFormat>Widescreen</PresentationFormat>
  <Paragraphs>73</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LEADERSHIP AND MANAGEMENT</vt:lpstr>
      <vt:lpstr>Self Assessment </vt:lpstr>
      <vt:lpstr>Cont…,</vt:lpstr>
      <vt:lpstr>Compare and Contrast</vt:lpstr>
      <vt:lpstr>Cont…,</vt:lpstr>
      <vt:lpstr>Cont…,</vt:lpstr>
      <vt:lpstr>Career Track and Growth</vt:lpstr>
      <vt:lpstr>Cont…,</vt:lpstr>
      <vt:lpstr>Cont…,</vt:lpstr>
      <vt:lpstr>Leadership Skills to Improve Organizational Structure, Operations, and Communications</vt:lpstr>
      <vt:lpstr>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Tatiana</cp:lastModifiedBy>
  <cp:revision>143</cp:revision>
  <dcterms:created xsi:type="dcterms:W3CDTF">2019-08-27T16:47:09Z</dcterms:created>
  <dcterms:modified xsi:type="dcterms:W3CDTF">2019-10-08T03:37:36Z</dcterms:modified>
</cp:coreProperties>
</file>